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7"/>
  </p:notesMasterIdLst>
  <p:sldIdLst>
    <p:sldId id="697" r:id="rId3"/>
    <p:sldId id="680" r:id="rId4"/>
    <p:sldId id="642" r:id="rId5"/>
    <p:sldId id="643" r:id="rId6"/>
    <p:sldId id="634" r:id="rId7"/>
    <p:sldId id="681" r:id="rId8"/>
    <p:sldId id="644" r:id="rId9"/>
    <p:sldId id="645" r:id="rId10"/>
    <p:sldId id="646" r:id="rId11"/>
    <p:sldId id="647" r:id="rId12"/>
    <p:sldId id="694" r:id="rId13"/>
    <p:sldId id="698" r:id="rId14"/>
    <p:sldId id="648" r:id="rId15"/>
    <p:sldId id="682" r:id="rId16"/>
    <p:sldId id="649" r:id="rId17"/>
    <p:sldId id="650" r:id="rId18"/>
    <p:sldId id="651" r:id="rId19"/>
    <p:sldId id="652" r:id="rId20"/>
    <p:sldId id="683" r:id="rId21"/>
    <p:sldId id="653" r:id="rId22"/>
    <p:sldId id="654" r:id="rId23"/>
    <p:sldId id="655" r:id="rId24"/>
    <p:sldId id="656" r:id="rId25"/>
    <p:sldId id="684" r:id="rId26"/>
    <p:sldId id="658" r:id="rId27"/>
    <p:sldId id="660" r:id="rId28"/>
    <p:sldId id="695" r:id="rId29"/>
    <p:sldId id="661" r:id="rId30"/>
    <p:sldId id="688" r:id="rId31"/>
    <p:sldId id="663" r:id="rId32"/>
    <p:sldId id="696" r:id="rId33"/>
    <p:sldId id="689" r:id="rId34"/>
    <p:sldId id="664" r:id="rId35"/>
    <p:sldId id="690" r:id="rId36"/>
    <p:sldId id="665" r:id="rId37"/>
    <p:sldId id="666" r:id="rId38"/>
    <p:sldId id="691" r:id="rId39"/>
    <p:sldId id="667" r:id="rId40"/>
    <p:sldId id="692" r:id="rId41"/>
    <p:sldId id="669" r:id="rId42"/>
    <p:sldId id="670" r:id="rId43"/>
    <p:sldId id="668" r:id="rId44"/>
    <p:sldId id="685" r:id="rId45"/>
    <p:sldId id="671" r:id="rId46"/>
    <p:sldId id="693" r:id="rId47"/>
    <p:sldId id="672" r:id="rId48"/>
    <p:sldId id="686" r:id="rId49"/>
    <p:sldId id="673" r:id="rId50"/>
    <p:sldId id="687" r:id="rId51"/>
    <p:sldId id="674" r:id="rId52"/>
    <p:sldId id="675" r:id="rId53"/>
    <p:sldId id="676" r:id="rId54"/>
    <p:sldId id="677" r:id="rId55"/>
    <p:sldId id="679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47" autoAdjust="0"/>
  </p:normalViewPr>
  <p:slideViewPr>
    <p:cSldViewPr>
      <p:cViewPr>
        <p:scale>
          <a:sx n="77" d="100"/>
          <a:sy n="77" d="100"/>
        </p:scale>
        <p:origin x="-91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80"/>
    </p:cViewPr>
  </p:sorterViewPr>
  <p:notesViewPr>
    <p:cSldViewPr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D99C-EF3E-41CD-9638-9CD5EDEE9B9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0939-D2A0-42E8-BD18-2BEF7A103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1675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0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9824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83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210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952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224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842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7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07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298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1281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4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365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365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3128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305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312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312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5730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57304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26188"/>
            <a:ext cx="7914085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Systems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0582" y="0"/>
            <a:ext cx="68341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6" y="6326189"/>
            <a:ext cx="134183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4833938"/>
            <a:ext cx="6834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93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811450"/>
            <a:ext cx="7920880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147616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7384"/>
            <a:ext cx="7721204" cy="1325563"/>
          </a:xfrm>
        </p:spPr>
        <p:txBody>
          <a:bodyPr/>
          <a:lstStyle/>
          <a:p>
            <a:r>
              <a:rPr lang="en-ZA" dirty="0"/>
              <a:t>General basic safety rules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1772816"/>
            <a:ext cx="747174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Wear safety glasses at all times in work areas</a:t>
            </a:r>
            <a:r>
              <a:rPr lang="en-ZA" sz="3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Contain long hair.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Wear appropriate footwear with substantial uppers.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Wear close-fitting or protective clothing.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Do not wear rings and other jewellery</a:t>
            </a:r>
            <a:r>
              <a:rPr lang="en-ZA" sz="3000" dirty="0" smtClean="0"/>
              <a:t>.</a:t>
            </a:r>
            <a:endParaRPr lang="en-ZA" sz="3000" dirty="0"/>
          </a:p>
        </p:txBody>
      </p:sp>
    </p:spTree>
    <p:extLst>
      <p:ext uri="{BB962C8B-B14F-4D97-AF65-F5344CB8AC3E}">
        <p14:creationId xmlns:p14="http://schemas.microsoft.com/office/powerpoint/2010/main" val="190040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7384"/>
            <a:ext cx="7721204" cy="1325563"/>
          </a:xfrm>
        </p:spPr>
        <p:txBody>
          <a:bodyPr/>
          <a:lstStyle/>
          <a:p>
            <a:r>
              <a:rPr lang="en-ZA" dirty="0"/>
              <a:t>General basic safety rules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1772816"/>
            <a:ext cx="74717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 smtClean="0"/>
              <a:t>Ensure </a:t>
            </a:r>
            <a:r>
              <a:rPr lang="en-ZA" sz="3000" dirty="0"/>
              <a:t>all flammable materials are safely stored.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Follow all safety signs and instructions.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Do not play around in a workshop.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Be careful and cautious about your surroundings.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Inspect hand and power tools before using them</a:t>
            </a:r>
            <a:r>
              <a:rPr lang="en-ZA" sz="3000" dirty="0" smtClean="0"/>
              <a:t>.</a:t>
            </a:r>
            <a:endParaRPr lang="en-ZA" sz="3000" dirty="0"/>
          </a:p>
        </p:txBody>
      </p:sp>
    </p:spTree>
    <p:extLst>
      <p:ext uri="{BB962C8B-B14F-4D97-AF65-F5344CB8AC3E}">
        <p14:creationId xmlns:p14="http://schemas.microsoft.com/office/powerpoint/2010/main" val="379400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21204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>
                <a:solidFill>
                  <a:srgbClr val="AC0000"/>
                </a:solidFill>
              </a:rPr>
              <a:t>VIDEO: Safe working conditions</a:t>
            </a:r>
          </a:p>
        </p:txBody>
      </p:sp>
      <p:pic>
        <p:nvPicPr>
          <p:cNvPr id="3" name="Safe working condit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5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Avoiding injury when using machinery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41649"/>
            <a:ext cx="7721204" cy="1819399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Two main ways of avoiding injury:</a:t>
            </a:r>
            <a:br>
              <a:rPr lang="en-ZA" dirty="0" smtClean="0"/>
            </a:br>
            <a:endParaRPr lang="en-ZA" dirty="0" smtClean="0"/>
          </a:p>
          <a:p>
            <a:r>
              <a:rPr lang="en-ZA" sz="3200" dirty="0" smtClean="0"/>
              <a:t>Keep people away from danger area while the machine is in operation.</a:t>
            </a:r>
          </a:p>
          <a:p>
            <a:r>
              <a:rPr lang="en-ZA" sz="3200" dirty="0" smtClean="0"/>
              <a:t>Prevent the machine parts from moving when people are in the danger area.</a:t>
            </a:r>
            <a:endParaRPr lang="en-ZA" sz="3200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81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Avoiding injury when using machinery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41649"/>
            <a:ext cx="7721204" cy="1819399"/>
          </a:xfrm>
        </p:spPr>
        <p:txBody>
          <a:bodyPr/>
          <a:lstStyle/>
          <a:p>
            <a:r>
              <a:rPr lang="en-ZA" dirty="0"/>
              <a:t>Two-hand </a:t>
            </a:r>
            <a:r>
              <a:rPr lang="en-ZA" dirty="0" smtClean="0"/>
              <a:t>controls.</a:t>
            </a:r>
            <a:br>
              <a:rPr lang="en-ZA" dirty="0" smtClean="0"/>
            </a:br>
            <a:endParaRPr lang="en-ZA" dirty="0"/>
          </a:p>
          <a:p>
            <a:r>
              <a:rPr lang="en-ZA" dirty="0"/>
              <a:t>Emergency </a:t>
            </a:r>
            <a:r>
              <a:rPr lang="en-ZA" dirty="0" smtClean="0"/>
              <a:t>switches.</a:t>
            </a:r>
            <a:endParaRPr lang="en-ZA" dirty="0"/>
          </a:p>
          <a:p>
            <a:pPr lvl="1"/>
            <a:r>
              <a:rPr lang="en-ZA" dirty="0"/>
              <a:t>Emergency stop or E-stop </a:t>
            </a:r>
            <a:r>
              <a:rPr lang="en-ZA" dirty="0" smtClean="0"/>
              <a:t>buttons.</a:t>
            </a: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991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8964"/>
            <a:ext cx="7721204" cy="1325563"/>
          </a:xfrm>
        </p:spPr>
        <p:txBody>
          <a:bodyPr/>
          <a:lstStyle/>
          <a:p>
            <a:r>
              <a:rPr lang="en-ZA" dirty="0"/>
              <a:t>Pneumatic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8760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General pneumatic safety guidelines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2060848"/>
            <a:ext cx="7272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Take care when removing and reconnecting air lines</a:t>
            </a:r>
            <a:r>
              <a:rPr lang="en-ZA" sz="3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Remove all plastic and other types of port dust caps, fitted for transportation purposes, before connecting the units to the air supply.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Ensure that all air connections are mechanically tight</a:t>
            </a:r>
            <a:r>
              <a:rPr lang="en-ZA" sz="3000" dirty="0" smtClean="0"/>
              <a:t>.</a:t>
            </a:r>
            <a:endParaRPr lang="en-ZA" sz="3000" dirty="0"/>
          </a:p>
        </p:txBody>
      </p:sp>
    </p:spTree>
    <p:extLst>
      <p:ext uri="{BB962C8B-B14F-4D97-AF65-F5344CB8AC3E}">
        <p14:creationId xmlns:p14="http://schemas.microsoft.com/office/powerpoint/2010/main" val="25496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909" y="548680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General pneumatic safety </a:t>
            </a:r>
            <a:r>
              <a:rPr lang="en-ZA" dirty="0" smtClean="0"/>
              <a:t>guidelines</a:t>
            </a:r>
            <a:endParaRPr lang="en-ZA" i="1" dirty="0"/>
          </a:p>
        </p:txBody>
      </p:sp>
      <p:sp>
        <p:nvSpPr>
          <p:cNvPr id="2" name="Rectangle 1"/>
          <p:cNvSpPr/>
          <p:nvPr/>
        </p:nvSpPr>
        <p:spPr>
          <a:xfrm>
            <a:off x="611560" y="1369488"/>
            <a:ext cx="72008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Check that all cylinder tie rods and mountings are firmly fixed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Ensure that end cover screws, valve mechanisms and piston rod nuts are fully tightened before pressure is applied to any component.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Take great care when connecting electrical wiring to solenoid valves and pressure switches that the equipment is property installed.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Make sure that all electrical devices are suitably fused, insulated and earthed</a:t>
            </a:r>
            <a:r>
              <a:rPr lang="en-ZA" sz="2700" dirty="0" smtClean="0"/>
              <a:t>.</a:t>
            </a:r>
            <a:endParaRPr lang="en-ZA" sz="2700" dirty="0"/>
          </a:p>
        </p:txBody>
      </p:sp>
    </p:spTree>
    <p:extLst>
      <p:ext uri="{BB962C8B-B14F-4D97-AF65-F5344CB8AC3E}">
        <p14:creationId xmlns:p14="http://schemas.microsoft.com/office/powerpoint/2010/main" val="389817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67" y="620688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General pneumatic safety </a:t>
            </a:r>
            <a:r>
              <a:rPr lang="en-ZA" dirty="0" smtClean="0"/>
              <a:t>guidelines</a:t>
            </a:r>
            <a:endParaRPr lang="en-ZA" i="1" dirty="0"/>
          </a:p>
        </p:txBody>
      </p:sp>
      <p:sp>
        <p:nvSpPr>
          <p:cNvPr id="2" name="Rectangle 1"/>
          <p:cNvSpPr/>
          <p:nvPr/>
        </p:nvSpPr>
        <p:spPr>
          <a:xfrm>
            <a:off x="657236" y="1295136"/>
            <a:ext cx="713159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900" dirty="0"/>
              <a:t>When checking the installation, make sure that this is done under fully safe conditions</a:t>
            </a:r>
            <a:r>
              <a:rPr lang="en-ZA" sz="29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900" dirty="0"/>
              <a:t>If checking cylinder movements for mechanical alignment, whether under pressure or not, make sure that hands, fingers or other parts of the body cannot be trapped</a:t>
            </a:r>
            <a:r>
              <a:rPr lang="en-ZA" sz="29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900" dirty="0"/>
              <a:t>If the machine design allows it, pressure should first be introduced slowly into the </a:t>
            </a:r>
            <a:r>
              <a:rPr lang="en-ZA" sz="2900" dirty="0" smtClean="0"/>
              <a:t>system.</a:t>
            </a:r>
            <a:endParaRPr lang="en-ZA" sz="29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3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3000" dirty="0"/>
          </a:p>
        </p:txBody>
      </p:sp>
    </p:spTree>
    <p:extLst>
      <p:ext uri="{BB962C8B-B14F-4D97-AF65-F5344CB8AC3E}">
        <p14:creationId xmlns:p14="http://schemas.microsoft.com/office/powerpoint/2010/main" val="250490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21204" cy="1325563"/>
          </a:xfrm>
        </p:spPr>
        <p:txBody>
          <a:bodyPr/>
          <a:lstStyle/>
          <a:p>
            <a:r>
              <a:rPr lang="en-ZA" dirty="0"/>
              <a:t>Hydraulic safety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628800"/>
            <a:ext cx="7721204" cy="1819399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Three kinds of hazards:</a:t>
            </a:r>
          </a:p>
          <a:p>
            <a:r>
              <a:rPr lang="en-ZA" dirty="0" smtClean="0"/>
              <a:t>Burns from hot, high-pressure fluid.</a:t>
            </a:r>
          </a:p>
          <a:p>
            <a:r>
              <a:rPr lang="en-ZA" dirty="0" smtClean="0"/>
              <a:t>Bruises, cuts or abrasions from flailing hydraulic lines.</a:t>
            </a:r>
          </a:p>
          <a:p>
            <a:r>
              <a:rPr lang="en-ZA" dirty="0" smtClean="0"/>
              <a:t>The injection of fluid into the skin.</a:t>
            </a: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3158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21204" cy="1325563"/>
          </a:xfrm>
        </p:spPr>
        <p:txBody>
          <a:bodyPr/>
          <a:lstStyle/>
          <a:p>
            <a:r>
              <a:rPr lang="en-ZA" dirty="0"/>
              <a:t>Hydraulic safety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002" y="1196752"/>
            <a:ext cx="3267174" cy="4356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3768" y="5805264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12.14 An accumulator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34347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6858000" cy="2387600"/>
          </a:xfrm>
        </p:spPr>
        <p:txBody>
          <a:bodyPr/>
          <a:lstStyle/>
          <a:p>
            <a:r>
              <a:rPr lang="en-GB" dirty="0"/>
              <a:t>Engineering Systems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52536" y="4160416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NQF Level 2</a:t>
            </a:r>
            <a:endParaRPr lang="en-GB" altLang="en-US" sz="4000" dirty="0" smtClean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8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4274"/>
            <a:ext cx="7721204" cy="1325563"/>
          </a:xfrm>
        </p:spPr>
        <p:txBody>
          <a:bodyPr/>
          <a:lstStyle/>
          <a:p>
            <a:r>
              <a:rPr lang="en-ZA" dirty="0"/>
              <a:t>Pinhole leak injuries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5760640" cy="4206982"/>
          </a:xfrm>
        </p:spPr>
      </p:pic>
      <p:sp>
        <p:nvSpPr>
          <p:cNvPr id="5" name="TextBox 4"/>
          <p:cNvSpPr txBox="1"/>
          <p:nvPr/>
        </p:nvSpPr>
        <p:spPr>
          <a:xfrm>
            <a:off x="1187624" y="5799785"/>
            <a:ext cx="5302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12.15 Methods used to detect leaks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427712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General hydraulic safety guidelines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993539"/>
              </p:ext>
            </p:extLst>
          </p:nvPr>
        </p:nvGraphicFramePr>
        <p:xfrm>
          <a:off x="2987824" y="2163970"/>
          <a:ext cx="7851661" cy="36820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51661">
                  <a:extLst>
                    <a:ext uri="{9D8B030D-6E8A-4147-A177-3AD203B41FA5}">
                      <a16:colId xmlns:a16="http://schemas.microsoft.com/office/drawing/2014/main" xmlns="" val="3547473569"/>
                    </a:ext>
                  </a:extLst>
                </a:gridCol>
              </a:tblGrid>
              <a:tr h="80582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u="none" dirty="0"/>
                    </a:p>
                  </a:txBody>
                  <a:tcPr marL="92980" marR="92980" marT="46490" marB="46490"/>
                </a:tc>
                <a:extLst>
                  <a:ext uri="{0D108BD9-81ED-4DB2-BD59-A6C34878D82A}">
                    <a16:rowId xmlns:a16="http://schemas.microsoft.com/office/drawing/2014/main" xmlns="" val="4249331123"/>
                  </a:ext>
                </a:extLst>
              </a:tr>
              <a:tr h="80582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u="none" dirty="0"/>
                    </a:p>
                  </a:txBody>
                  <a:tcPr marL="92980" marR="92980" marT="46490" marB="46490"/>
                </a:tc>
                <a:extLst>
                  <a:ext uri="{0D108BD9-81ED-4DB2-BD59-A6C34878D82A}">
                    <a16:rowId xmlns:a16="http://schemas.microsoft.com/office/drawing/2014/main" xmlns="" val="1966090226"/>
                  </a:ext>
                </a:extLst>
              </a:tr>
              <a:tr h="80582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u="none" dirty="0"/>
                    </a:p>
                  </a:txBody>
                  <a:tcPr marL="92980" marR="92980" marT="46490" marB="46490"/>
                </a:tc>
                <a:extLst>
                  <a:ext uri="{0D108BD9-81ED-4DB2-BD59-A6C34878D82A}">
                    <a16:rowId xmlns:a16="http://schemas.microsoft.com/office/drawing/2014/main" xmlns="" val="168840499"/>
                  </a:ext>
                </a:extLst>
              </a:tr>
              <a:tr h="80582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u="none" dirty="0"/>
                    </a:p>
                  </a:txBody>
                  <a:tcPr marL="92980" marR="92980" marT="46490" marB="46490"/>
                </a:tc>
                <a:extLst>
                  <a:ext uri="{0D108BD9-81ED-4DB2-BD59-A6C34878D82A}">
                    <a16:rowId xmlns:a16="http://schemas.microsoft.com/office/drawing/2014/main" xmlns="" val="2575342544"/>
                  </a:ext>
                </a:extLst>
              </a:tr>
              <a:tr h="37708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u="none" dirty="0"/>
                    </a:p>
                  </a:txBody>
                  <a:tcPr marL="92980" marR="92980" marT="46490" marB="46490"/>
                </a:tc>
                <a:extLst>
                  <a:ext uri="{0D108BD9-81ED-4DB2-BD59-A6C34878D82A}">
                    <a16:rowId xmlns:a16="http://schemas.microsoft.com/office/drawing/2014/main" xmlns="" val="380396802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50852" y="1916832"/>
            <a:ext cx="734481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Never service the hydraulic system while the machine engine is running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Block up the working units when you have to work on the system while it is raised.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Do not remove cylinders until the working units are resting on the ground or are secure on safety stands or blocks.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When transporting the machine, lock the cylinder stops to hold the working units solidly in place.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412244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General hydraulic safety </a:t>
            </a:r>
            <a:r>
              <a:rPr lang="en-ZA" dirty="0" smtClean="0"/>
              <a:t>guidelines</a:t>
            </a:r>
            <a:endParaRPr lang="en-ZA" b="0" i="1" dirty="0"/>
          </a:p>
        </p:txBody>
      </p:sp>
      <p:sp>
        <p:nvSpPr>
          <p:cNvPr id="3" name="Rectangle 2"/>
          <p:cNvSpPr/>
          <p:nvPr/>
        </p:nvSpPr>
        <p:spPr>
          <a:xfrm>
            <a:off x="683568" y="1699888"/>
            <a:ext cx="727280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Before disconnecting oil lines, relieve all hydraulic pressure and discharge the accumulator.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 smtClean="0"/>
              <a:t>Ensure </a:t>
            </a:r>
            <a:r>
              <a:rPr lang="en-ZA" sz="2700" dirty="0"/>
              <a:t>that all line connections are tight and lines are not damaged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Some hydraulic pumps and control valves are heavy. Before removing them, provide a means of support such as a chain hoist, floor jack or blocks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When washing parts, use a non-volatile cleaning solvent.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25126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Checking hydraulic and pneumatic hoses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0919709"/>
              </p:ext>
            </p:extLst>
          </p:nvPr>
        </p:nvGraphicFramePr>
        <p:xfrm>
          <a:off x="2051720" y="3429000"/>
          <a:ext cx="7721600" cy="281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05576">
                  <a:extLst>
                    <a:ext uri="{9D8B030D-6E8A-4147-A177-3AD203B41FA5}">
                      <a16:colId xmlns:a16="http://schemas.microsoft.com/office/drawing/2014/main" xmlns="" val="2381802518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xmlns="" val="349445538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89314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893501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ZA" sz="2400" b="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ZA" sz="2400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0979348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u="non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8611803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u="non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3109505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u="non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96501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27584" y="1582645"/>
            <a:ext cx="727280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Hoses that rub against each other or against other parts cause abrasion, leading to hose failure</a:t>
            </a:r>
            <a:r>
              <a:rPr lang="en-ZA" sz="2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The hose maximum working pressure rating must be higher than the system maximum pressure rating.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Hose assemblies must be correctly manufactured.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Ensure that the hose bend radius is not too tight.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Avoid bending hoses at fittings.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Do not twist hoses.</a:t>
            </a:r>
          </a:p>
          <a:p>
            <a:endParaRPr lang="en-ZA" sz="2600" dirty="0"/>
          </a:p>
        </p:txBody>
      </p:sp>
    </p:spTree>
    <p:extLst>
      <p:ext uri="{BB962C8B-B14F-4D97-AF65-F5344CB8AC3E}">
        <p14:creationId xmlns:p14="http://schemas.microsoft.com/office/powerpoint/2010/main" val="356046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Checking hydraulic and pneumatic hoses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2816"/>
            <a:ext cx="5400600" cy="360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8" y="5517232"/>
            <a:ext cx="383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12.16 Different hose fittings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415826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03237"/>
            <a:ext cx="7721204" cy="1325563"/>
          </a:xfrm>
        </p:spPr>
        <p:txBody>
          <a:bodyPr/>
          <a:lstStyle/>
          <a:p>
            <a:r>
              <a:rPr lang="en-ZA" dirty="0"/>
              <a:t>Fail-safe PLC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53617"/>
            <a:ext cx="7721204" cy="595263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Installation compliance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2" y="3088159"/>
            <a:ext cx="7478169" cy="1333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542" y="4961069"/>
            <a:ext cx="4911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12.17 Cabling for a PLC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77896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65126"/>
            <a:ext cx="7992888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portable electric drilling </a:t>
            </a:r>
            <a:r>
              <a:rPr lang="en-ZA" dirty="0" smtClean="0"/>
              <a:t>machines</a:t>
            </a:r>
            <a:endParaRPr lang="en-ZA" b="0" i="1" dirty="0"/>
          </a:p>
        </p:txBody>
      </p:sp>
      <p:sp>
        <p:nvSpPr>
          <p:cNvPr id="4" name="Rectangle 3"/>
          <p:cNvSpPr/>
          <p:nvPr/>
        </p:nvSpPr>
        <p:spPr>
          <a:xfrm>
            <a:off x="683568" y="1988840"/>
            <a:ext cx="756084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Always be sure that you have a firm footing</a:t>
            </a:r>
            <a:r>
              <a:rPr lang="en-ZA" sz="2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Ensure that no one is below you when using the power tool in a high location</a:t>
            </a:r>
            <a:r>
              <a:rPr lang="en-ZA" sz="2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Do not replace a drill bit until the machine has been switched off, the plug has been removed and the chuck stops rotating completely</a:t>
            </a:r>
            <a:r>
              <a:rPr lang="en-ZA" sz="2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42785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65126"/>
            <a:ext cx="7992888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portable electric drilling </a:t>
            </a:r>
            <a:r>
              <a:rPr lang="en-ZA" dirty="0" smtClean="0"/>
              <a:t>machines</a:t>
            </a:r>
            <a:endParaRPr lang="en-ZA" b="0" i="1" dirty="0"/>
          </a:p>
        </p:txBody>
      </p:sp>
      <p:sp>
        <p:nvSpPr>
          <p:cNvPr id="3" name="Rectangle 2"/>
          <p:cNvSpPr/>
          <p:nvPr/>
        </p:nvSpPr>
        <p:spPr>
          <a:xfrm>
            <a:off x="755576" y="1809072"/>
            <a:ext cx="72008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Do not use your hand as a brake to slow the chuck down.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Use the key to tighten the chuck. Do not use your hand to tighten it. (This does not apply to keyless chucks.)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 smtClean="0"/>
              <a:t>You </a:t>
            </a:r>
            <a:r>
              <a:rPr lang="en-ZA" sz="2600" dirty="0"/>
              <a:t>will damage the motor and gearbox mechanism if you use incorrect drill bits and attachments</a:t>
            </a:r>
            <a:r>
              <a:rPr lang="en-ZA" sz="2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Worn, damaged, twisted or blunt drill bits will result in poor cutting performance – do not use them</a:t>
            </a:r>
            <a:r>
              <a:rPr lang="en-ZA" sz="2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5141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65126"/>
            <a:ext cx="7992888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portable electric drilling </a:t>
            </a:r>
            <a:r>
              <a:rPr lang="en-ZA" dirty="0" smtClean="0"/>
              <a:t>machines</a:t>
            </a:r>
            <a:endParaRPr lang="en-ZA" b="0" i="1" dirty="0"/>
          </a:p>
        </p:txBody>
      </p:sp>
      <p:sp>
        <p:nvSpPr>
          <p:cNvPr id="7" name="Rectangle 6"/>
          <p:cNvSpPr/>
          <p:nvPr/>
        </p:nvSpPr>
        <p:spPr>
          <a:xfrm>
            <a:off x="467544" y="1990264"/>
            <a:ext cx="734481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When drilling larger holes, first drill a pilot hole of small diameter.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While you are drilling, ensure that nothing will get in the way such as rotating parts of machines, clothing,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 smtClean="0"/>
              <a:t>Avoid </a:t>
            </a:r>
            <a:r>
              <a:rPr lang="en-ZA" sz="2600" dirty="0"/>
              <a:t>using the trigger lock switch</a:t>
            </a:r>
            <a:r>
              <a:rPr lang="en-ZA" sz="2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Do not touch the drill bit or the workpiece immediately after use – they may be hot!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19655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65126"/>
            <a:ext cx="7992888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portable electric drilling </a:t>
            </a:r>
            <a:r>
              <a:rPr lang="en-ZA" dirty="0" smtClean="0"/>
              <a:t>machines</a:t>
            </a:r>
            <a:endParaRPr lang="en-ZA" b="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44824"/>
            <a:ext cx="3240360" cy="4349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472" y="537321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12.18 A drill bit is hot </a:t>
            </a:r>
            <a:br>
              <a:rPr lang="en-ZA" sz="2000" i="1" dirty="0" smtClean="0"/>
            </a:br>
            <a:r>
              <a:rPr lang="en-ZA" sz="2000" i="1" dirty="0" smtClean="0"/>
              <a:t>after drilling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8354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Safety precautions for</a:t>
            </a:r>
            <a:br>
              <a:rPr lang="en-ZA" dirty="0"/>
            </a:br>
            <a:r>
              <a:rPr lang="en-ZA" dirty="0"/>
              <a:t>operating equipment with simple control systems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Module 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98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84887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drill </a:t>
            </a:r>
            <a:r>
              <a:rPr lang="en-ZA" dirty="0" smtClean="0"/>
              <a:t>presses</a:t>
            </a:r>
            <a:endParaRPr lang="en-ZA" b="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745308"/>
              </p:ext>
            </p:extLst>
          </p:nvPr>
        </p:nvGraphicFramePr>
        <p:xfrm>
          <a:off x="2555776" y="3861048"/>
          <a:ext cx="4896544" cy="3937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61703">
                  <a:extLst>
                    <a:ext uri="{9D8B030D-6E8A-4147-A177-3AD203B41FA5}">
                      <a16:colId xmlns:a16="http://schemas.microsoft.com/office/drawing/2014/main" xmlns="" val="3137582790"/>
                    </a:ext>
                  </a:extLst>
                </a:gridCol>
                <a:gridCol w="1334841">
                  <a:extLst>
                    <a:ext uri="{9D8B030D-6E8A-4147-A177-3AD203B41FA5}">
                      <a16:colId xmlns:a16="http://schemas.microsoft.com/office/drawing/2014/main" xmlns="" val="163396664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6166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0794219"/>
                  </a:ext>
                </a:extLst>
              </a:tr>
              <a:tr h="302355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027438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47247" y="1419162"/>
            <a:ext cx="727280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Fasten a drill press securely to a stand or workbench fastened to the floor</a:t>
            </a:r>
            <a:r>
              <a:rPr lang="en-ZA" sz="28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Adjust the table or depth stop to avoid drilling into the table</a:t>
            </a:r>
            <a:r>
              <a:rPr lang="en-ZA" sz="28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Do not turn the tool on before clearing the table of all objects such as tools</a:t>
            </a:r>
            <a:r>
              <a:rPr lang="en-ZA" sz="2800" dirty="0" smtClean="0"/>
              <a:t>.</a:t>
            </a:r>
            <a:endParaRPr lang="en-ZA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Never start the drill press with the drill bit or cutting tool in contact with the workpiece.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77610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84887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drill </a:t>
            </a:r>
            <a:r>
              <a:rPr lang="en-ZA" dirty="0" smtClean="0"/>
              <a:t>presses</a:t>
            </a:r>
            <a:endParaRPr lang="en-ZA" b="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6542737"/>
              </p:ext>
            </p:extLst>
          </p:nvPr>
        </p:nvGraphicFramePr>
        <p:xfrm>
          <a:off x="2555776" y="3861048"/>
          <a:ext cx="4896544" cy="3937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61703">
                  <a:extLst>
                    <a:ext uri="{9D8B030D-6E8A-4147-A177-3AD203B41FA5}">
                      <a16:colId xmlns:a16="http://schemas.microsoft.com/office/drawing/2014/main" xmlns="" val="3137582790"/>
                    </a:ext>
                  </a:extLst>
                </a:gridCol>
                <a:gridCol w="1334841">
                  <a:extLst>
                    <a:ext uri="{9D8B030D-6E8A-4147-A177-3AD203B41FA5}">
                      <a16:colId xmlns:a16="http://schemas.microsoft.com/office/drawing/2014/main" xmlns="" val="163396664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6166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0794219"/>
                  </a:ext>
                </a:extLst>
              </a:tr>
              <a:tr h="302355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027438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55576" y="1916832"/>
            <a:ext cx="72008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Always keep your hands and fingers away from the drill bit or cutting tool.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Do not attempt to drill material that does not have a flat surface unless a suitable support is used.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 smtClean="0"/>
              <a:t>Avoid </a:t>
            </a:r>
            <a:r>
              <a:rPr lang="en-ZA" sz="2800" dirty="0"/>
              <a:t>awkward hand positions</a:t>
            </a:r>
            <a:r>
              <a:rPr lang="en-ZA" sz="28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Always use a vice or clamps.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Do not knock the drill bit with a hammer.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99113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84887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drill </a:t>
            </a:r>
            <a:r>
              <a:rPr lang="en-ZA" dirty="0" smtClean="0"/>
              <a:t>presses</a:t>
            </a:r>
            <a:endParaRPr lang="en-ZA" b="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13892"/>
            <a:ext cx="2448272" cy="4735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458" y="5341479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12.19 Do not knock the drill bit with a hammer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91773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84887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drill </a:t>
            </a:r>
            <a:r>
              <a:rPr lang="en-ZA" dirty="0" smtClean="0"/>
              <a:t>presses</a:t>
            </a:r>
            <a:endParaRPr lang="en-ZA" b="0" i="1" dirty="0"/>
          </a:p>
        </p:txBody>
      </p:sp>
      <p:sp>
        <p:nvSpPr>
          <p:cNvPr id="3" name="Rectangle 2"/>
          <p:cNvSpPr/>
          <p:nvPr/>
        </p:nvSpPr>
        <p:spPr>
          <a:xfrm>
            <a:off x="539552" y="1772816"/>
            <a:ext cx="72728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Use the recommended speed for the drill, accessory or workpiece material</a:t>
            </a:r>
            <a:r>
              <a:rPr lang="en-ZA" sz="28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Ensure all lock handles are tightened before starting the machine.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Always use a wooden block when removing drill bits.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49404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84887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drill </a:t>
            </a:r>
            <a:r>
              <a:rPr lang="en-ZA" dirty="0" smtClean="0"/>
              <a:t>presses</a:t>
            </a:r>
            <a:endParaRPr lang="en-ZA" b="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72" y="1222958"/>
            <a:ext cx="3780696" cy="41230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7744" y="5517232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12.20 Always use a wooden block </a:t>
            </a:r>
            <a:br>
              <a:rPr lang="en-ZA" sz="2000" i="1" dirty="0" smtClean="0"/>
            </a:br>
            <a:r>
              <a:rPr lang="en-ZA" sz="2000" i="1" dirty="0" smtClean="0"/>
              <a:t>when removing drill bits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7892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86" y="44624"/>
            <a:ext cx="834985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bench grinders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552" y="1988840"/>
            <a:ext cx="73448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Handle and store wheels in a careful manner</a:t>
            </a:r>
            <a:r>
              <a:rPr lang="en-ZA" sz="3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Use safety goggles at all times.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Visually inspect all wheels for possible damage before mounting.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Check the machine speed against the safe operating speed marked on the wheel.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3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3000" dirty="0"/>
          </a:p>
        </p:txBody>
      </p:sp>
    </p:spTree>
    <p:extLst>
      <p:ext uri="{BB962C8B-B14F-4D97-AF65-F5344CB8AC3E}">
        <p14:creationId xmlns:p14="http://schemas.microsoft.com/office/powerpoint/2010/main" val="102270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86" y="44624"/>
            <a:ext cx="834985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bench </a:t>
            </a:r>
            <a:r>
              <a:rPr lang="en-ZA" dirty="0" smtClean="0"/>
              <a:t>grinders</a:t>
            </a:r>
            <a:endParaRPr lang="en-ZA" b="0" i="1" dirty="0"/>
          </a:p>
        </p:txBody>
      </p:sp>
      <p:sp>
        <p:nvSpPr>
          <p:cNvPr id="3" name="Rectangle 2"/>
          <p:cNvSpPr/>
          <p:nvPr/>
        </p:nvSpPr>
        <p:spPr>
          <a:xfrm>
            <a:off x="539552" y="1916832"/>
            <a:ext cx="72728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Check the mounting flanges for equal and correct diameter</a:t>
            </a:r>
            <a:r>
              <a:rPr lang="en-ZA" sz="3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Do not use mounting flanges with surfaces that are not clean, flat and free of burrs.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Do not tighten the mounting nut excessively.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3000" dirty="0"/>
          </a:p>
        </p:txBody>
      </p:sp>
    </p:spTree>
    <p:extLst>
      <p:ext uri="{BB962C8B-B14F-4D97-AF65-F5344CB8AC3E}">
        <p14:creationId xmlns:p14="http://schemas.microsoft.com/office/powerpoint/2010/main" val="220075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86" y="44624"/>
            <a:ext cx="834985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bench </a:t>
            </a:r>
            <a:r>
              <a:rPr lang="en-ZA" dirty="0" smtClean="0"/>
              <a:t>grinders</a:t>
            </a:r>
            <a:endParaRPr lang="en-ZA" b="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79658"/>
            <a:ext cx="3960440" cy="4021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1473" y="5733256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12.1 Mounting flanges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98136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86" y="44624"/>
            <a:ext cx="834985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bench </a:t>
            </a:r>
            <a:r>
              <a:rPr lang="en-ZA" dirty="0" smtClean="0"/>
              <a:t>grinders</a:t>
            </a:r>
            <a:endParaRPr lang="en-ZA" b="0" i="1" dirty="0"/>
          </a:p>
        </p:txBody>
      </p:sp>
      <p:sp>
        <p:nvSpPr>
          <p:cNvPr id="6" name="Rectangle 5"/>
          <p:cNvSpPr/>
          <p:nvPr/>
        </p:nvSpPr>
        <p:spPr>
          <a:xfrm>
            <a:off x="755576" y="1772816"/>
            <a:ext cx="698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Use wheel mounting spacers</a:t>
            </a:r>
            <a:r>
              <a:rPr lang="en-ZA" sz="3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Make sure the tool rest is 2 mm away from the wheel.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3000" dirty="0"/>
              <a:t>Use a safety guard covering at least one half of the grinding wheel.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3000" dirty="0"/>
          </a:p>
        </p:txBody>
      </p:sp>
    </p:spTree>
    <p:extLst>
      <p:ext uri="{BB962C8B-B14F-4D97-AF65-F5344CB8AC3E}">
        <p14:creationId xmlns:p14="http://schemas.microsoft.com/office/powerpoint/2010/main" val="17558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86" y="44624"/>
            <a:ext cx="834985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bench </a:t>
            </a:r>
            <a:r>
              <a:rPr lang="en-ZA" dirty="0" smtClean="0"/>
              <a:t>grinders</a:t>
            </a:r>
            <a:endParaRPr lang="en-ZA" b="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288" y="1373966"/>
            <a:ext cx="4174927" cy="3738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1289" y="5301208"/>
            <a:ext cx="4032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12.22 Distance between </a:t>
            </a:r>
            <a:br>
              <a:rPr lang="en-ZA" sz="2000" i="1" dirty="0" smtClean="0"/>
            </a:br>
            <a:r>
              <a:rPr lang="en-ZA" sz="2000" i="1" dirty="0" smtClean="0"/>
              <a:t>tool rest and wheel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42907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Safety precautions for</a:t>
            </a:r>
            <a:br>
              <a:rPr lang="en-ZA" sz="5400" b="0" dirty="0"/>
            </a:br>
            <a:r>
              <a:rPr lang="en-ZA" sz="5400" b="0" dirty="0"/>
              <a:t>equipment with simple control systems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12 .1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82821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86" y="44624"/>
            <a:ext cx="834985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bench </a:t>
            </a:r>
            <a:r>
              <a:rPr lang="en-ZA" dirty="0" smtClean="0"/>
              <a:t>grinders</a:t>
            </a:r>
            <a:endParaRPr lang="en-ZA" b="0" i="1" dirty="0"/>
          </a:p>
        </p:txBody>
      </p:sp>
      <p:sp>
        <p:nvSpPr>
          <p:cNvPr id="3" name="Rectangle 2"/>
          <p:cNvSpPr/>
          <p:nvPr/>
        </p:nvSpPr>
        <p:spPr>
          <a:xfrm>
            <a:off x="683568" y="1556792"/>
            <a:ext cx="7056784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Do not start the grinder until the wheel guard is in place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Allow newly mounted wheels to run at operating speed with the safety guard in place for at least one minute.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Do not stand directly in front of a grinding wheel when you start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Do not force a wheel onto the grinder or change the size of the mounting hole.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7657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86" y="231229"/>
            <a:ext cx="834985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bench </a:t>
            </a:r>
            <a:r>
              <a:rPr lang="en-ZA" dirty="0" smtClean="0"/>
              <a:t>grinders</a:t>
            </a:r>
            <a:endParaRPr lang="en-ZA" b="0" i="1" dirty="0"/>
          </a:p>
        </p:txBody>
      </p:sp>
      <p:sp>
        <p:nvSpPr>
          <p:cNvPr id="3" name="Rectangle 2"/>
          <p:cNvSpPr/>
          <p:nvPr/>
        </p:nvSpPr>
        <p:spPr>
          <a:xfrm>
            <a:off x="827584" y="2132856"/>
            <a:ext cx="712879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Do not grind on the side or edge of the wheel.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 smtClean="0"/>
              <a:t>Do </a:t>
            </a:r>
            <a:r>
              <a:rPr lang="en-ZA" sz="2700" dirty="0"/>
              <a:t>not force grinding so that the motor slows or the workpiece gets very hot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Do not use a wheel beyond its capacity.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Do not adjust the tool rest while the wheel is in motion.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</p:txBody>
      </p:sp>
    </p:spTree>
    <p:extLst>
      <p:ext uri="{BB962C8B-B14F-4D97-AF65-F5344CB8AC3E}">
        <p14:creationId xmlns:p14="http://schemas.microsoft.com/office/powerpoint/2010/main" val="57798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17" y="116632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angle grinders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568" y="1661778"/>
            <a:ext cx="74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ZA" sz="2700" dirty="0"/>
              <a:t>Keep a firm footing and balance at all </a:t>
            </a:r>
            <a:r>
              <a:rPr lang="en-ZA" sz="2700" dirty="0" smtClean="0"/>
              <a:t>times.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2700" dirty="0"/>
              <a:t>Use clamps or vices to hold the workpiece.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2700" dirty="0"/>
              <a:t>Make sure that the wheel is not in contact with the workpiece before you turn the machine on.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2700" dirty="0"/>
              <a:t>Do not force the grinder.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2700" dirty="0"/>
              <a:t>Do not force small tool attachments to do the job of a heavy-duty grinder.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ZA" sz="2700" dirty="0"/>
          </a:p>
        </p:txBody>
      </p:sp>
    </p:spTree>
    <p:extLst>
      <p:ext uri="{BB962C8B-B14F-4D97-AF65-F5344CB8AC3E}">
        <p14:creationId xmlns:p14="http://schemas.microsoft.com/office/powerpoint/2010/main" val="29258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72" y="116632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angle grinders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5724206" cy="3888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551723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12.24 Do not hold the workpiece in your hands 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33016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029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angle </a:t>
            </a:r>
            <a:r>
              <a:rPr lang="en-ZA" dirty="0" smtClean="0"/>
              <a:t>grinders</a:t>
            </a:r>
            <a:endParaRPr lang="en-ZA" b="0" i="1" dirty="0"/>
          </a:p>
        </p:txBody>
      </p:sp>
      <p:sp>
        <p:nvSpPr>
          <p:cNvPr id="6" name="Rectangle 5"/>
          <p:cNvSpPr/>
          <p:nvPr/>
        </p:nvSpPr>
        <p:spPr>
          <a:xfrm>
            <a:off x="628279" y="1772816"/>
            <a:ext cx="727280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Make sure that you have the correct size of disc, that it is compatible with the grinder and that the disc fits the spindle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Check the disc before use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Be careful not to damage the spindle, the flange or the locknut. </a:t>
            </a:r>
            <a:endParaRPr lang="en-ZA" sz="27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Watch what you are doing and use common sense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Do not rush to complete the job.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</p:txBody>
      </p:sp>
    </p:spTree>
    <p:extLst>
      <p:ext uri="{BB962C8B-B14F-4D97-AF65-F5344CB8AC3E}">
        <p14:creationId xmlns:p14="http://schemas.microsoft.com/office/powerpoint/2010/main" val="297043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029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angle </a:t>
            </a:r>
            <a:r>
              <a:rPr lang="en-ZA" dirty="0" smtClean="0"/>
              <a:t>grinders</a:t>
            </a:r>
            <a:endParaRPr lang="en-ZA" b="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42258"/>
            <a:ext cx="4104456" cy="3633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5445224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12.25 A worn-out disc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4823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65" y="195584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angle </a:t>
            </a:r>
            <a:r>
              <a:rPr lang="en-ZA" dirty="0" smtClean="0"/>
              <a:t>grinders</a:t>
            </a:r>
            <a:endParaRPr lang="en-ZA" b="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0843429"/>
              </p:ext>
            </p:extLst>
          </p:nvPr>
        </p:nvGraphicFramePr>
        <p:xfrm>
          <a:off x="2411760" y="5847798"/>
          <a:ext cx="7675212" cy="39077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28159">
                  <a:extLst>
                    <a:ext uri="{9D8B030D-6E8A-4147-A177-3AD203B41FA5}">
                      <a16:colId xmlns:a16="http://schemas.microsoft.com/office/drawing/2014/main" xmlns="" val="468099267"/>
                    </a:ext>
                  </a:extLst>
                </a:gridCol>
                <a:gridCol w="2816638">
                  <a:extLst>
                    <a:ext uri="{9D8B030D-6E8A-4147-A177-3AD203B41FA5}">
                      <a16:colId xmlns:a16="http://schemas.microsoft.com/office/drawing/2014/main" xmlns="" val="2098812541"/>
                    </a:ext>
                  </a:extLst>
                </a:gridCol>
                <a:gridCol w="330415"/>
              </a:tblGrid>
              <a:tr h="2470896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ZA" sz="2400" b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 marL="90891" marR="90891" marT="45445" marB="45445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 marL="90891" marR="90891" marT="45445" marB="45445"/>
                </a:tc>
                <a:tc>
                  <a:txBody>
                    <a:bodyPr/>
                    <a:lstStyle/>
                    <a:p>
                      <a:endParaRPr lang="en-ZA" sz="2400" b="0" dirty="0"/>
                    </a:p>
                  </a:txBody>
                  <a:tcPr marL="90891" marR="90891" marT="45445" marB="45445"/>
                </a:tc>
                <a:extLst>
                  <a:ext uri="{0D108BD9-81ED-4DB2-BD59-A6C34878D82A}">
                    <a16:rowId xmlns:a16="http://schemas.microsoft.com/office/drawing/2014/main" xmlns="" val="4146491861"/>
                  </a:ext>
                </a:extLst>
              </a:tr>
              <a:tr h="437328">
                <a:tc gridSpan="3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 marL="90891" marR="90891" marT="45445" marB="45445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6716399"/>
                  </a:ext>
                </a:extLst>
              </a:tr>
              <a:tr h="98020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 marL="90891" marR="90891" marT="45445" marB="45445"/>
                </a:tc>
                <a:tc gridSpan="2">
                  <a:txBody>
                    <a:bodyPr/>
                    <a:lstStyle/>
                    <a:p>
                      <a:endParaRPr lang="en-ZA" sz="2400" b="0" dirty="0"/>
                    </a:p>
                  </a:txBody>
                  <a:tcPr marL="90891" marR="90891" marT="45445" marB="45445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338626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67544" y="2060848"/>
            <a:ext cx="756084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ZA" sz="2700" dirty="0"/>
              <a:t>Always hold the tool so that sparks fly away from you.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ZA" sz="2700" dirty="0"/>
              <a:t>Check that the speed marked on the grinding wheel is equal to or greater than the rated speed of the grinder.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ZA" sz="2700" dirty="0"/>
              <a:t>Never use the grinder if the wheel guard has been removed.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</p:txBody>
      </p:sp>
    </p:spTree>
    <p:extLst>
      <p:ext uri="{BB962C8B-B14F-4D97-AF65-F5344CB8AC3E}">
        <p14:creationId xmlns:p14="http://schemas.microsoft.com/office/powerpoint/2010/main" val="69394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65" y="195584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angle </a:t>
            </a:r>
            <a:r>
              <a:rPr lang="en-ZA" dirty="0" smtClean="0"/>
              <a:t>grinders</a:t>
            </a:r>
            <a:endParaRPr lang="en-ZA" b="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2" y="2060848"/>
            <a:ext cx="3826220" cy="2552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60848"/>
            <a:ext cx="3826220" cy="25520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022" y="4956641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12.26 Always hold the tool so that sparks fly away from you</a:t>
            </a:r>
            <a:endParaRPr lang="en-GB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427984" y="4941168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12.27 Never use the grinder if the wheel guard has been removed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8379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870352" cy="124082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air compressors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331190"/>
              </p:ext>
            </p:extLst>
          </p:nvPr>
        </p:nvGraphicFramePr>
        <p:xfrm>
          <a:off x="3563888" y="2132856"/>
          <a:ext cx="7721600" cy="37068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88832">
                  <a:extLst>
                    <a:ext uri="{9D8B030D-6E8A-4147-A177-3AD203B41FA5}">
                      <a16:colId xmlns:a16="http://schemas.microsoft.com/office/drawing/2014/main" xmlns="" val="2908641631"/>
                    </a:ext>
                  </a:extLst>
                </a:gridCol>
                <a:gridCol w="232768">
                  <a:extLst>
                    <a:ext uri="{9D8B030D-6E8A-4147-A177-3AD203B41FA5}">
                      <a16:colId xmlns:a16="http://schemas.microsoft.com/office/drawing/2014/main" xmlns="" val="1935959057"/>
                    </a:ext>
                  </a:extLst>
                </a:gridCol>
              </a:tblGrid>
              <a:tr h="628952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3437723"/>
                  </a:ext>
                </a:extLst>
              </a:tr>
              <a:tr h="350762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8600932"/>
                  </a:ext>
                </a:extLst>
              </a:tr>
              <a:tr h="628952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5300313"/>
                  </a:ext>
                </a:extLst>
              </a:tr>
              <a:tr h="199173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768711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67544" y="2060848"/>
            <a:ext cx="75608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Ensure no slip or trip hazards are present in workspaces and walkways</a:t>
            </a:r>
            <a:r>
              <a:rPr lang="en-ZA" sz="2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Locate the compressor in a suitable place for safe operation.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Lock the wheels on the base of the compressor to prevent movement</a:t>
            </a:r>
            <a:r>
              <a:rPr lang="en-ZA" sz="2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Check that all fittings and connections are securely connected before pressurising the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600" dirty="0"/>
          </a:p>
        </p:txBody>
      </p:sp>
    </p:spTree>
    <p:extLst>
      <p:ext uri="{BB962C8B-B14F-4D97-AF65-F5344CB8AC3E}">
        <p14:creationId xmlns:p14="http://schemas.microsoft.com/office/powerpoint/2010/main" val="180246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870352" cy="124082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air compressors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44824"/>
            <a:ext cx="4824536" cy="36184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6266" y="5589240"/>
            <a:ext cx="510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12.28 Check all hose connections and fittings before pressurising the system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9294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8800"/>
            <a:ext cx="7721204" cy="720080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Defining hazards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649" y="2852936"/>
            <a:ext cx="7183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A hazard is any source of or exposure to danger, such as electric shock, heat or noise.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7991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870352" cy="124082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air </a:t>
            </a:r>
            <a:r>
              <a:rPr lang="en-ZA" dirty="0" smtClean="0"/>
              <a:t>compressors</a:t>
            </a:r>
            <a:endParaRPr lang="en-ZA" b="0" i="1" dirty="0"/>
          </a:p>
        </p:txBody>
      </p:sp>
      <p:sp>
        <p:nvSpPr>
          <p:cNvPr id="3" name="Rectangle 2"/>
          <p:cNvSpPr/>
          <p:nvPr/>
        </p:nvSpPr>
        <p:spPr>
          <a:xfrm>
            <a:off x="467544" y="1772816"/>
            <a:ext cx="784887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Check the condition of the belts for signs of wear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Check that the guards are securely and correctly mounted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Locate and ensure that you are familiar with the operation of the on/off button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Make sure there is sufficient space around the compressor for easy movement and emergency evacuation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600" dirty="0"/>
          </a:p>
        </p:txBody>
      </p:sp>
    </p:spTree>
    <p:extLst>
      <p:ext uri="{BB962C8B-B14F-4D97-AF65-F5344CB8AC3E}">
        <p14:creationId xmlns:p14="http://schemas.microsoft.com/office/powerpoint/2010/main" val="358756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870352" cy="124082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measures for air </a:t>
            </a:r>
            <a:r>
              <a:rPr lang="en-ZA" dirty="0" smtClean="0"/>
              <a:t>compressors</a:t>
            </a:r>
            <a:endParaRPr lang="en-ZA" b="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0067981"/>
              </p:ext>
            </p:extLst>
          </p:nvPr>
        </p:nvGraphicFramePr>
        <p:xfrm>
          <a:off x="395536" y="1916832"/>
          <a:ext cx="77216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21600">
                  <a:extLst>
                    <a:ext uri="{9D8B030D-6E8A-4147-A177-3AD203B41FA5}">
                      <a16:colId xmlns:a16="http://schemas.microsoft.com/office/drawing/2014/main" xmlns="" val="29086416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3437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8600932"/>
                  </a:ext>
                </a:extLst>
              </a:tr>
            </a:tbl>
          </a:graphicData>
        </a:graphic>
      </p:graphicFrame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12453" y="2060848"/>
            <a:ext cx="7687766" cy="2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Start the compressor, noting the increase in pressure and cut-out.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Listen for air leaks from the air lines and immediately report any leaks you observe.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 smtClean="0"/>
              <a:t>Adjust </a:t>
            </a:r>
            <a:r>
              <a:rPr lang="en-ZA" sz="2700" dirty="0"/>
              <a:t>the pressure regulator to suit the work requirements.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Check the compressor at regular intervals while working</a:t>
            </a:r>
            <a:r>
              <a:rPr lang="en-ZA" sz="2700" dirty="0" smtClean="0"/>
              <a:t>.</a:t>
            </a:r>
            <a:endParaRPr lang="en-ZA" sz="2700" dirty="0"/>
          </a:p>
        </p:txBody>
      </p:sp>
    </p:spTree>
    <p:extLst>
      <p:ext uri="{BB962C8B-B14F-4D97-AF65-F5344CB8AC3E}">
        <p14:creationId xmlns:p14="http://schemas.microsoft.com/office/powerpoint/2010/main" val="18791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721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Using manufacturers’ manuals to aid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99" y="1465585"/>
            <a:ext cx="7721204" cy="595263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Manuals should provide the following: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323898" y="2206019"/>
            <a:ext cx="80645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A description of the equipment.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The specifications.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The dimensions.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Installation instructions.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Setting-up instructions and procedures.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Warranties.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Diagrams and circuit layouts, where appropriate.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Component data sheets.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6616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733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Implications of non-conformance with the manufacturer’s specifications when operating equipment with simple control</a:t>
            </a:r>
            <a:br>
              <a:rPr lang="en-ZA" dirty="0"/>
            </a:br>
            <a:r>
              <a:rPr lang="en-ZA" dirty="0"/>
              <a:t>systems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3633365"/>
            <a:ext cx="7687766" cy="2963987"/>
          </a:xfrm>
        </p:spPr>
        <p:txBody>
          <a:bodyPr/>
          <a:lstStyle/>
          <a:p>
            <a:r>
              <a:rPr lang="en-ZA" sz="2800" dirty="0"/>
              <a:t>Severe bodily injury or loss of life.</a:t>
            </a:r>
          </a:p>
          <a:p>
            <a:r>
              <a:rPr lang="en-ZA" sz="2800" dirty="0"/>
              <a:t>Damage to or failure of the equipment.</a:t>
            </a:r>
          </a:p>
          <a:p>
            <a:r>
              <a:rPr lang="en-ZA" sz="2800" dirty="0"/>
              <a:t>Voiding of the warranty of the </a:t>
            </a:r>
            <a:r>
              <a:rPr lang="en-ZA" sz="2800" dirty="0" smtClean="0"/>
              <a:t>equipment.</a:t>
            </a:r>
            <a:endParaRPr lang="en-ZA" sz="2800" dirty="0"/>
          </a:p>
          <a:p>
            <a:r>
              <a:rPr lang="en-ZA" sz="2800" dirty="0"/>
              <a:t>Loss of </a:t>
            </a:r>
            <a:r>
              <a:rPr lang="en-ZA" sz="2800" dirty="0" smtClean="0"/>
              <a:t>production.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61232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28800"/>
            <a:ext cx="4186808" cy="4497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Test your knowledge of this section by completing the</a:t>
            </a:r>
            <a:br>
              <a:rPr lang="en-US" dirty="0"/>
            </a:br>
            <a:r>
              <a:rPr lang="en-GB" dirty="0"/>
              <a:t>Summative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(page </a:t>
            </a:r>
            <a:r>
              <a:rPr lang="en-US" dirty="0" smtClean="0"/>
              <a:t>206                                                               of </a:t>
            </a:r>
            <a:r>
              <a:rPr lang="en-US" dirty="0"/>
              <a:t>your Student’s Book)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08312" cy="4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8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8800"/>
            <a:ext cx="7721204" cy="720080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Defining hazards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5" y="2564904"/>
            <a:ext cx="7207825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5536" y="5631297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12.4 An unsafe condition as a result of an unsafe act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24011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Types of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721204" cy="667271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The five main types of hazards: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49" y="2852936"/>
            <a:ext cx="6373523" cy="231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Chemical.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Electrical.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Physical.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Psychosocial.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Ergonomic.</a:t>
            </a:r>
          </a:p>
        </p:txBody>
      </p:sp>
    </p:spTree>
    <p:extLst>
      <p:ext uri="{BB962C8B-B14F-4D97-AF65-F5344CB8AC3E}">
        <p14:creationId xmlns:p14="http://schemas.microsoft.com/office/powerpoint/2010/main" val="139500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How to deal with hazards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7720808" cy="3463748"/>
          </a:xfrm>
        </p:spPr>
      </p:pic>
      <p:sp>
        <p:nvSpPr>
          <p:cNvPr id="5" name="TextBox 4"/>
          <p:cNvSpPr txBox="1"/>
          <p:nvPr/>
        </p:nvSpPr>
        <p:spPr>
          <a:xfrm>
            <a:off x="395536" y="1690689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Table 12.1 Some common hazards, effects and preventative actions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4592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5071"/>
            <a:ext cx="7721204" cy="1325563"/>
          </a:xfrm>
        </p:spPr>
        <p:txBody>
          <a:bodyPr/>
          <a:lstStyle/>
          <a:p>
            <a:r>
              <a:rPr lang="en-ZA" dirty="0"/>
              <a:t>How to deal with hazards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60848"/>
            <a:ext cx="7411108" cy="4262458"/>
          </a:xfrm>
        </p:spPr>
      </p:pic>
      <p:sp>
        <p:nvSpPr>
          <p:cNvPr id="4" name="TextBox 3"/>
          <p:cNvSpPr txBox="1"/>
          <p:nvPr/>
        </p:nvSpPr>
        <p:spPr>
          <a:xfrm>
            <a:off x="589788" y="142179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Table 12.1 Some common hazards, effects and preventative actions (continued)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1715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V template with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24416</TotalTime>
  <Words>1905</Words>
  <Application>Microsoft Office PowerPoint</Application>
  <PresentationFormat>On-screen Show (4:3)</PresentationFormat>
  <Paragraphs>226</Paragraphs>
  <Slides>54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NCV template with logos</vt:lpstr>
      <vt:lpstr>Custom Design</vt:lpstr>
      <vt:lpstr>PowerPoint Presentation</vt:lpstr>
      <vt:lpstr>Engineering Systems </vt:lpstr>
      <vt:lpstr>Safety precautions for operating equipment with simple control systems</vt:lpstr>
      <vt:lpstr>Safety precautions for equipment with simple control systems</vt:lpstr>
      <vt:lpstr>Hazards</vt:lpstr>
      <vt:lpstr>Hazards</vt:lpstr>
      <vt:lpstr>Types of hazards</vt:lpstr>
      <vt:lpstr>How to deal with hazards</vt:lpstr>
      <vt:lpstr>How to deal with hazards</vt:lpstr>
      <vt:lpstr>General basic safety rules</vt:lpstr>
      <vt:lpstr>General basic safety rules</vt:lpstr>
      <vt:lpstr>VIDEO: Safe working conditions</vt:lpstr>
      <vt:lpstr>Avoiding injury when using machinery</vt:lpstr>
      <vt:lpstr>Avoiding injury when using machinery</vt:lpstr>
      <vt:lpstr>Pneumatic safety</vt:lpstr>
      <vt:lpstr>PowerPoint Presentation</vt:lpstr>
      <vt:lpstr>PowerPoint Presentation</vt:lpstr>
      <vt:lpstr>Hydraulic safety</vt:lpstr>
      <vt:lpstr>Hydraulic safety</vt:lpstr>
      <vt:lpstr>Pinhole leak injuries</vt:lpstr>
      <vt:lpstr>General hydraulic safety guidelines</vt:lpstr>
      <vt:lpstr>General hydraulic safety guidelines</vt:lpstr>
      <vt:lpstr>Checking hydraulic and pneumatic hoses</vt:lpstr>
      <vt:lpstr>Checking hydraulic and pneumatic hoses</vt:lpstr>
      <vt:lpstr>Fail-safe PLC installation</vt:lpstr>
      <vt:lpstr>Safety measures for portable electric drilling machines</vt:lpstr>
      <vt:lpstr>Safety measures for portable electric drilling machines</vt:lpstr>
      <vt:lpstr>Safety measures for portable electric drilling machines</vt:lpstr>
      <vt:lpstr>Safety measures for portable electric drilling machines</vt:lpstr>
      <vt:lpstr>Safety measures for drill presses</vt:lpstr>
      <vt:lpstr>Safety measures for drill presses</vt:lpstr>
      <vt:lpstr>Safety measures for drill presses</vt:lpstr>
      <vt:lpstr>Safety measures for drill presses</vt:lpstr>
      <vt:lpstr>Safety measures for drill presses</vt:lpstr>
      <vt:lpstr>Safety measures for bench grinders</vt:lpstr>
      <vt:lpstr>Safety measures for bench grinders</vt:lpstr>
      <vt:lpstr>Safety measures for bench grinders</vt:lpstr>
      <vt:lpstr>Safety measures for bench grinders</vt:lpstr>
      <vt:lpstr>Safety measures for bench grinders</vt:lpstr>
      <vt:lpstr>Safety measures for bench grinders</vt:lpstr>
      <vt:lpstr>Safety measures for bench grinders</vt:lpstr>
      <vt:lpstr>Safety measures for angle grinders</vt:lpstr>
      <vt:lpstr>Safety measures for angle grinders</vt:lpstr>
      <vt:lpstr>Safety measures for angle grinders</vt:lpstr>
      <vt:lpstr>Safety measures for angle grinders</vt:lpstr>
      <vt:lpstr>Safety measures for angle grinders</vt:lpstr>
      <vt:lpstr>Safety measures for angle grinders</vt:lpstr>
      <vt:lpstr>Safety measures for air compressors</vt:lpstr>
      <vt:lpstr>Safety measures for air compressors</vt:lpstr>
      <vt:lpstr>Safety measures for air compressors</vt:lpstr>
      <vt:lpstr>Safety measures for air compressors</vt:lpstr>
      <vt:lpstr>Using manufacturers’ manuals to aid safety</vt:lpstr>
      <vt:lpstr>Implications of non-conformance with the manufacturer’s specifications when operating equipment with simple control systems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Morgan</dc:creator>
  <cp:lastModifiedBy>Promise</cp:lastModifiedBy>
  <cp:revision>233</cp:revision>
  <dcterms:created xsi:type="dcterms:W3CDTF">2016-06-09T09:26:44Z</dcterms:created>
  <dcterms:modified xsi:type="dcterms:W3CDTF">2016-12-15T08:55:57Z</dcterms:modified>
</cp:coreProperties>
</file>